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k7943ks3aSpsFVQqfcsoIzjTa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4492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Media Clip" type="txAndMedia">
  <p:cSld name="TEXT_AND_MEDI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>
            <a:spLocks noGrp="1"/>
          </p:cNvSpPr>
          <p:nvPr>
            <p:ph type="media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2726" y="2362201"/>
            <a:ext cx="4953000" cy="373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ÂM NHẠC 6</a:t>
            </a:r>
            <a:endParaRPr sz="7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>
            <a:spLocks noGrp="1"/>
          </p:cNvSpPr>
          <p:nvPr>
            <p:ph type="title"/>
          </p:nvPr>
        </p:nvSpPr>
        <p:spPr>
          <a:xfrm>
            <a:off x="2133600" y="762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</a:rPr>
              <a:t>2. Ôn tập bài hát </a:t>
            </a:r>
            <a:r>
              <a:rPr lang="en-US" sz="2800" b="1" i="1">
                <a:solidFill>
                  <a:srgbClr val="C00000"/>
                </a:solidFill>
              </a:rPr>
              <a:t>Em yêu giờ học hát</a:t>
            </a:r>
            <a:endParaRPr sz="2800" b="1" i="1">
              <a:solidFill>
                <a:srgbClr val="C00000"/>
              </a:solidFill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524000"/>
            <a:ext cx="6734175" cy="475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2057400" y="6096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(Hát đối đáp; hát đuổi)</a:t>
            </a:r>
            <a:endParaRPr sz="2800" i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850" y="609600"/>
            <a:ext cx="7473950" cy="573693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5438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3. Nhạc cụ</a:t>
            </a:r>
            <a:endParaRPr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0490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450" y="228600"/>
            <a:ext cx="8801100" cy="586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450" y="228600"/>
            <a:ext cx="8801100" cy="58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0" y="1212850"/>
            <a:ext cx="81280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Dặn dò về nhà</a:t>
            </a:r>
            <a:endParaRPr sz="3200" b="1">
              <a:solidFill>
                <a:srgbClr val="0000FF"/>
              </a:solidFill>
            </a:endParaRPr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1"/>
          </p:nvPr>
        </p:nvSpPr>
        <p:spPr>
          <a:xfrm>
            <a:off x="1981200" y="2179638"/>
            <a:ext cx="822960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</a:rPr>
              <a:t>- Tập biểu diễn bài </a:t>
            </a:r>
            <a:r>
              <a:rPr lang="en-US" sz="2800" i="1">
                <a:solidFill>
                  <a:srgbClr val="0000FF"/>
                </a:solidFill>
              </a:rPr>
              <a:t>Em yêu giờ học hát </a:t>
            </a:r>
            <a:r>
              <a:rPr lang="en-US" sz="2800">
                <a:solidFill>
                  <a:srgbClr val="0000FF"/>
                </a:solidFill>
              </a:rPr>
              <a:t>kết hợp gõ đệm hoặc vận động phụ hoạ.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</a:rPr>
              <a:t>- Đọc thành thạo </a:t>
            </a:r>
            <a:r>
              <a:rPr lang="en-US" sz="2800" i="1">
                <a:solidFill>
                  <a:srgbClr val="0000FF"/>
                </a:solidFill>
              </a:rPr>
              <a:t>Bài đọc nhạc số 1</a:t>
            </a:r>
            <a:r>
              <a:rPr lang="en-US" sz="2800">
                <a:solidFill>
                  <a:srgbClr val="0000FF"/>
                </a:solidFill>
              </a:rPr>
              <a:t>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1" y="3948186"/>
            <a:ext cx="2519671" cy="290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ctrTitle"/>
          </p:nvPr>
        </p:nvSpPr>
        <p:spPr>
          <a:xfrm>
            <a:off x="2209800" y="15240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</a:rPr>
              <a:t>Chủ đề 1</a:t>
            </a:r>
            <a:br>
              <a:rPr lang="en-US" sz="3600" b="1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EM YÊU ÂM NHẠC</a:t>
            </a:r>
            <a:endParaRPr sz="3600" b="1">
              <a:solidFill>
                <a:srgbClr val="C00000"/>
              </a:solidFill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subTitle" idx="1"/>
          </p:nvPr>
        </p:nvSpPr>
        <p:spPr>
          <a:xfrm>
            <a:off x="2057400" y="1981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FF"/>
                </a:solidFill>
              </a:rPr>
              <a:t>Tiết 2</a:t>
            </a:r>
            <a:endParaRPr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0000FF"/>
                </a:solidFill>
              </a:rPr>
              <a:t>– Đọc nhạc: </a:t>
            </a:r>
            <a:r>
              <a:rPr lang="en-US" b="1">
                <a:solidFill>
                  <a:srgbClr val="C00000"/>
                </a:solidFill>
              </a:rPr>
              <a:t>Luyện đọc gam Đô trưởng;</a:t>
            </a:r>
            <a:endParaRPr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C00000"/>
                </a:solidFill>
              </a:rPr>
              <a:t>                      </a:t>
            </a:r>
            <a:r>
              <a:rPr lang="en-US" b="1" i="1">
                <a:solidFill>
                  <a:srgbClr val="C00000"/>
                </a:solidFill>
              </a:rPr>
              <a:t>Bài đọc nhạc số 1</a:t>
            </a:r>
            <a:endParaRPr b="1" i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0000FF"/>
                </a:solidFill>
              </a:rPr>
              <a:t>– Hát: </a:t>
            </a:r>
            <a:r>
              <a:rPr lang="en-US" b="1">
                <a:solidFill>
                  <a:srgbClr val="C00000"/>
                </a:solidFill>
              </a:rPr>
              <a:t>Ôn tập bài </a:t>
            </a:r>
            <a:r>
              <a:rPr lang="en-US" b="1" i="1">
                <a:solidFill>
                  <a:srgbClr val="C00000"/>
                </a:solidFill>
              </a:rPr>
              <a:t>Em yêu giờ học hát</a:t>
            </a:r>
            <a:endParaRPr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0000FF"/>
                </a:solidFill>
              </a:rPr>
              <a:t>–  Nhạc cụ: </a:t>
            </a:r>
            <a:r>
              <a:rPr lang="en-US" b="1">
                <a:solidFill>
                  <a:srgbClr val="C00000"/>
                </a:solidFill>
              </a:rPr>
              <a:t>Thể hiện tiết tấu</a:t>
            </a:r>
            <a:endParaRPr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5575"/>
            <a:ext cx="172720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1. Đọc nhạc</a:t>
            </a:r>
            <a:br>
              <a:rPr lang="en-US" sz="3200" b="1">
                <a:solidFill>
                  <a:srgbClr val="0000FF"/>
                </a:solidFill>
              </a:rPr>
            </a:br>
            <a:endParaRPr sz="3600" b="1">
              <a:solidFill>
                <a:srgbClr val="C00000"/>
              </a:solidFill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l="3333" r="4061"/>
          <a:stretch/>
        </p:blipFill>
        <p:spPr>
          <a:xfrm>
            <a:off x="1219199" y="914400"/>
            <a:ext cx="9677401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22860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Đọc gam Đô trưởng theo mẫu âm</a:t>
            </a:r>
            <a:endParaRPr sz="3600" b="1">
              <a:solidFill>
                <a:srgbClr val="C00000"/>
              </a:solidFill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l="15834" t="41481" r="37499" b="48149"/>
          <a:stretch/>
        </p:blipFill>
        <p:spPr>
          <a:xfrm>
            <a:off x="2286000" y="1035059"/>
            <a:ext cx="8534278" cy="10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l="15834" t="72222" r="37917" b="18147"/>
          <a:stretch/>
        </p:blipFill>
        <p:spPr>
          <a:xfrm>
            <a:off x="2286000" y="5499100"/>
            <a:ext cx="8458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5">
            <a:alphaModFix/>
          </a:blip>
          <a:srcRect l="15834" t="58889" r="37917" b="32221"/>
          <a:stretch/>
        </p:blipFill>
        <p:spPr>
          <a:xfrm>
            <a:off x="2286000" y="4038600"/>
            <a:ext cx="8458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6">
            <a:alphaModFix/>
          </a:blip>
          <a:srcRect l="15834" t="43333" r="37499" b="47037"/>
          <a:stretch/>
        </p:blipFill>
        <p:spPr>
          <a:xfrm>
            <a:off x="2286000" y="2582840"/>
            <a:ext cx="8534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1597660" y="1257300"/>
            <a:ext cx="548640" cy="51435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600200" y="2838450"/>
            <a:ext cx="548640" cy="51435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600200" y="4267200"/>
            <a:ext cx="548640" cy="51435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600200" y="5734050"/>
            <a:ext cx="548640" cy="514350"/>
          </a:xfrm>
          <a:prstGeom prst="ellipse">
            <a:avLst/>
          </a:prstGeom>
          <a:solidFill>
            <a:srgbClr val="B2DE8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482" y="1226820"/>
            <a:ext cx="633984" cy="63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482" y="2801620"/>
            <a:ext cx="633984" cy="63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482" y="4267200"/>
            <a:ext cx="633984" cy="63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482" y="5732780"/>
            <a:ext cx="633984" cy="63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5"/>
          <p:cNvGrpSpPr/>
          <p:nvPr/>
        </p:nvGrpSpPr>
        <p:grpSpPr>
          <a:xfrm>
            <a:off x="304800" y="345485"/>
            <a:ext cx="11705463" cy="4509897"/>
            <a:chOff x="304800" y="283382"/>
            <a:chExt cx="11705463" cy="4509897"/>
          </a:xfrm>
        </p:grpSpPr>
        <p:pic>
          <p:nvPicPr>
            <p:cNvPr id="154" name="Google Shape;15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800" y="283382"/>
              <a:ext cx="11705463" cy="4509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5"/>
            <p:cNvSpPr/>
            <p:nvPr/>
          </p:nvSpPr>
          <p:spPr>
            <a:xfrm>
              <a:off x="2646876" y="283382"/>
              <a:ext cx="990600" cy="838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r="-1538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5"/>
          <p:cNvSpPr txBox="1"/>
          <p:nvPr/>
        </p:nvSpPr>
        <p:spPr>
          <a:xfrm>
            <a:off x="2722179" y="4690408"/>
            <a:ext cx="2229136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-"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Nhịp: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-"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Cao độ: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-"/>
            </a:pPr>
            <a:r>
              <a:rPr lang="en-US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Trường độ: </a:t>
            </a:r>
            <a:endParaRPr sz="2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4017579" y="4624550"/>
            <a:ext cx="4059621" cy="1868219"/>
            <a:chOff x="1905000" y="4550980"/>
            <a:chExt cx="4059621" cy="1868219"/>
          </a:xfrm>
        </p:grpSpPr>
        <p:grpSp>
          <p:nvGrpSpPr>
            <p:cNvPr id="158" name="Google Shape;158;p5"/>
            <p:cNvGrpSpPr/>
            <p:nvPr/>
          </p:nvGrpSpPr>
          <p:grpSpPr>
            <a:xfrm>
              <a:off x="1905000" y="4550980"/>
              <a:ext cx="356188" cy="730470"/>
              <a:chOff x="2286000" y="4419600"/>
              <a:chExt cx="356188" cy="730470"/>
            </a:xfrm>
          </p:grpSpPr>
          <p:sp>
            <p:nvSpPr>
              <p:cNvPr id="159" name="Google Shape;159;p5"/>
              <p:cNvSpPr txBox="1"/>
              <p:nvPr/>
            </p:nvSpPr>
            <p:spPr>
              <a:xfrm>
                <a:off x="2286000" y="44196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"/>
              <p:cNvSpPr txBox="1"/>
              <p:nvPr/>
            </p:nvSpPr>
            <p:spPr>
              <a:xfrm>
                <a:off x="2286000" y="4688405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" name="Google Shape;161;p5"/>
            <p:cNvSpPr txBox="1"/>
            <p:nvPr/>
          </p:nvSpPr>
          <p:spPr>
            <a:xfrm>
              <a:off x="2362200" y="5342675"/>
              <a:ext cx="25907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Đô, Mi, Pha, Son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2743226" y="5957534"/>
              <a:ext cx="32213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Trắng, đen, móc đơn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4479578"/>
            <a:ext cx="1469717" cy="115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6"/>
          <p:cNvGrpSpPr/>
          <p:nvPr/>
        </p:nvGrpSpPr>
        <p:grpSpPr>
          <a:xfrm>
            <a:off x="152400" y="76200"/>
            <a:ext cx="11705463" cy="4509897"/>
            <a:chOff x="152400" y="152400"/>
            <a:chExt cx="11705463" cy="4509897"/>
          </a:xfrm>
        </p:grpSpPr>
        <p:pic>
          <p:nvPicPr>
            <p:cNvPr id="169" name="Google Shape;169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152400"/>
              <a:ext cx="11705463" cy="4509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6"/>
            <p:cNvSpPr/>
            <p:nvPr/>
          </p:nvSpPr>
          <p:spPr>
            <a:xfrm>
              <a:off x="2514600" y="152400"/>
              <a:ext cx="1143000" cy="83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6"/>
          <p:cNvSpPr txBox="1"/>
          <p:nvPr/>
        </p:nvSpPr>
        <p:spPr>
          <a:xfrm>
            <a:off x="2760431" y="4811110"/>
            <a:ext cx="47981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 sánh tiết tấu của 2 nét nhạc: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7558539" y="4800600"/>
            <a:ext cx="18902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Giống nhau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4479578"/>
            <a:ext cx="1469717" cy="115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2209800" y="579438"/>
            <a:ext cx="76200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FF"/>
                </a:solidFill>
              </a:rPr>
              <a:t>Luyện tập tiết tấu</a:t>
            </a:r>
            <a:endParaRPr sz="2800" b="1">
              <a:solidFill>
                <a:srgbClr val="0000FF"/>
              </a:solidFill>
            </a:endParaRPr>
          </a:p>
        </p:txBody>
      </p:sp>
      <p:pic>
        <p:nvPicPr>
          <p:cNvPr id="179" name="Google Shape;179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5009" y="2514601"/>
            <a:ext cx="7508700" cy="7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4011299"/>
            <a:ext cx="633984" cy="63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t="46537" b="29086"/>
          <a:stretch/>
        </p:blipFill>
        <p:spPr>
          <a:xfrm>
            <a:off x="1724026" y="2438400"/>
            <a:ext cx="8715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9050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Đọc nhạc từng nét nhạc</a:t>
            </a:r>
            <a:endParaRPr sz="3600" b="1" i="1">
              <a:solidFill>
                <a:srgbClr val="C00000"/>
              </a:solidFill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t="68972"/>
          <a:stretch/>
        </p:blipFill>
        <p:spPr>
          <a:xfrm>
            <a:off x="1730957" y="4267200"/>
            <a:ext cx="871537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5105400" y="1752601"/>
            <a:ext cx="1741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Nét nhạc 1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5105400" y="3805536"/>
            <a:ext cx="1741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Nét nhạc 2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1706853"/>
            <a:ext cx="633984" cy="63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3719376"/>
            <a:ext cx="633984" cy="63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</a:rPr>
              <a:t>1. Đọc nhạc</a:t>
            </a:r>
            <a:endParaRPr sz="3600" b="1" i="1">
              <a:solidFill>
                <a:srgbClr val="C00000"/>
              </a:solidFill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 l="1865" r="1864"/>
          <a:stretch/>
        </p:blipFill>
        <p:spPr>
          <a:xfrm>
            <a:off x="1752600" y="1600201"/>
            <a:ext cx="8686800" cy="413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168</Words>
  <Application>Microsoft Office PowerPoint</Application>
  <PresentationFormat>Custom</PresentationFormat>
  <Paragraphs>34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Chủ đề 1 EM YÊU ÂM NHẠC</vt:lpstr>
      <vt:lpstr>1. Đọc nhạc </vt:lpstr>
      <vt:lpstr>Đọc gam Đô trưởng theo mẫu âm</vt:lpstr>
      <vt:lpstr>PowerPoint Presentation</vt:lpstr>
      <vt:lpstr>PowerPoint Presentation</vt:lpstr>
      <vt:lpstr>Luyện tập tiết tấu</vt:lpstr>
      <vt:lpstr>Đọc nhạc từng nét nhạc</vt:lpstr>
      <vt:lpstr>1. Đọc nhạc</vt:lpstr>
      <vt:lpstr>2. Ôn tập bài hát Em yêu giờ học hát</vt:lpstr>
      <vt:lpstr>3. Nhạc cụ</vt:lpstr>
      <vt:lpstr>PowerPoint Presentation</vt:lpstr>
      <vt:lpstr>PowerPoint Presentation</vt:lpstr>
      <vt:lpstr>Dặn dò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HIEUTRUONG</cp:lastModifiedBy>
  <cp:revision>1</cp:revision>
  <dcterms:created xsi:type="dcterms:W3CDTF">2006-11-06T13:45:38Z</dcterms:created>
  <dcterms:modified xsi:type="dcterms:W3CDTF">2023-10-19T04:56:35Z</dcterms:modified>
</cp:coreProperties>
</file>